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9" r:id="rId1"/>
  </p:sldMasterIdLst>
  <p:sldIdLst>
    <p:sldId id="256" r:id="rId2"/>
    <p:sldId id="289" r:id="rId3"/>
    <p:sldId id="273" r:id="rId4"/>
    <p:sldId id="258" r:id="rId5"/>
    <p:sldId id="260" r:id="rId6"/>
    <p:sldId id="261" r:id="rId7"/>
    <p:sldId id="262" r:id="rId8"/>
    <p:sldId id="278" r:id="rId9"/>
    <p:sldId id="279" r:id="rId10"/>
    <p:sldId id="280" r:id="rId11"/>
    <p:sldId id="281" r:id="rId12"/>
    <p:sldId id="282" r:id="rId13"/>
    <p:sldId id="283" r:id="rId14"/>
    <p:sldId id="284" r:id="rId15"/>
    <p:sldId id="286" r:id="rId16"/>
    <p:sldId id="288" r:id="rId17"/>
    <p:sldId id="290" r:id="rId18"/>
    <p:sldId id="287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9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u-RU" dirty="0"/>
              <a:t>Распределение обучающихся в НОУ</a:t>
            </a:r>
            <a:r>
              <a:rPr lang="ru-RU" baseline="0" dirty="0"/>
              <a:t> по возрастам</a:t>
            </a:r>
            <a:endParaRPr lang="ru-RU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До 5 лет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  <a:sp3d/>
          </c:spPr>
          <c:invertIfNegative val="0"/>
          <c:dLbls>
            <c:dLbl>
              <c:idx val="0"/>
              <c:layout>
                <c:manualLayout>
                  <c:x val="0"/>
                  <c:y val="-5.3401144310235314E-2"/>
                </c:manualLayout>
              </c:layout>
              <c:tx>
                <c:rich>
                  <a:bodyPr/>
                  <a:lstStyle/>
                  <a:p>
                    <a:fld id="{B3B165DD-B766-4C04-A588-3D006CCE1759}" type="VALUE">
                      <a:rPr lang="en-US" sz="1600">
                        <a:solidFill>
                          <a:schemeClr val="tx1"/>
                        </a:solidFill>
                      </a:rPr>
                      <a:pPr/>
                      <a:t>[ЗНАЧЕНИЕ]</a:t>
                    </a:fld>
                    <a:endParaRPr lang="ru-RU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0-2286-4BA2-9533-FDFDC7AD62C8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Лист1!$A$2</c:f>
              <c:strCache>
                <c:ptCount val="1"/>
                <c:pt idx="0">
                  <c:v>Возраст</c:v>
                </c:pt>
              </c:strCache>
            </c:strRef>
          </c:cat>
          <c:val>
            <c:numRef>
              <c:f>Лист1!$B$2</c:f>
              <c:numCache>
                <c:formatCode>#,##0</c:formatCode>
                <c:ptCount val="1"/>
                <c:pt idx="0">
                  <c:v>6465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286-4BA2-9533-FDFDC7AD62C8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5-9 лет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  <a:sp3d/>
          </c:spPr>
          <c:invertIfNegative val="0"/>
          <c:dLbls>
            <c:dLbl>
              <c:idx val="0"/>
              <c:layout>
                <c:manualLayout>
                  <c:x val="1.0048511099450853E-2"/>
                  <c:y val="-7.3744437380801012E-2"/>
                </c:manualLayout>
              </c:layout>
              <c:tx>
                <c:rich>
                  <a:bodyPr/>
                  <a:lstStyle/>
                  <a:p>
                    <a:fld id="{B5C4831B-EFA6-48A2-B395-E4C82A5CDE02}" type="VALUE">
                      <a:rPr lang="en-US" sz="1600">
                        <a:solidFill>
                          <a:schemeClr val="tx1"/>
                        </a:solidFill>
                      </a:rPr>
                      <a:pPr/>
                      <a:t>[ЗНАЧЕНИЕ]</a:t>
                    </a:fld>
                    <a:endParaRPr lang="ru-RU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2-2286-4BA2-9533-FDFDC7AD62C8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Лист1!$A$2</c:f>
              <c:strCache>
                <c:ptCount val="1"/>
                <c:pt idx="0">
                  <c:v>Возраст</c:v>
                </c:pt>
              </c:strCache>
            </c:strRef>
          </c:cat>
          <c:val>
            <c:numRef>
              <c:f>Лист1!$C$2</c:f>
              <c:numCache>
                <c:formatCode>#,##0</c:formatCode>
                <c:ptCount val="1"/>
                <c:pt idx="0">
                  <c:v>44655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2286-4BA2-9533-FDFDC7AD62C8}"/>
            </c:ext>
          </c:extLst>
        </c:ser>
        <c:ser>
          <c:idx val="2"/>
          <c:order val="2"/>
          <c:tx>
            <c:strRef>
              <c:f>Лист1!$D$1</c:f>
              <c:strCache>
                <c:ptCount val="1"/>
                <c:pt idx="0">
                  <c:v>10-14 лет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  <a:sp3d/>
          </c:spPr>
          <c:invertIfNegative val="0"/>
          <c:dLbls>
            <c:dLbl>
              <c:idx val="0"/>
              <c:layout>
                <c:manualLayout>
                  <c:x val="4.3543548097620302E-2"/>
                  <c:y val="-5.8486967577876692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197" b="1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2A148E32-8D69-44D1-85DA-D4DB7F6E17D0}" type="VALUE">
                      <a:rPr lang="en-US" sz="1600" b="1">
                        <a:solidFill>
                          <a:schemeClr val="tx1"/>
                        </a:solidFill>
                      </a:rPr>
                      <a:pPr>
                        <a:defRPr b="1"/>
                      </a:pPr>
                      <a:t>[ЗНАЧЕНИЕ]</a:t>
                    </a:fld>
                    <a:endParaRPr lang="ru-RU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1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ru-RU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4-2286-4BA2-9533-FDFDC7AD62C8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Лист1!$A$2</c:f>
              <c:strCache>
                <c:ptCount val="1"/>
                <c:pt idx="0">
                  <c:v>Возраст</c:v>
                </c:pt>
              </c:strCache>
            </c:strRef>
          </c:cat>
          <c:val>
            <c:numRef>
              <c:f>Лист1!$D$2</c:f>
              <c:numCache>
                <c:formatCode>#,##0</c:formatCode>
                <c:ptCount val="1"/>
                <c:pt idx="0">
                  <c:v>55857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2286-4BA2-9533-FDFDC7AD62C8}"/>
            </c:ext>
          </c:extLst>
        </c:ser>
        <c:ser>
          <c:idx val="3"/>
          <c:order val="3"/>
          <c:tx>
            <c:strRef>
              <c:f>Лист1!$E$1</c:f>
              <c:strCache>
                <c:ptCount val="1"/>
                <c:pt idx="0">
                  <c:v>15-17 лет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  <a:sp3d/>
          </c:spPr>
          <c:invertIfNegative val="0"/>
          <c:dLbls>
            <c:dLbl>
              <c:idx val="0"/>
              <c:layout>
                <c:manualLayout>
                  <c:x val="3.5169788848077865E-2"/>
                  <c:y val="-6.3572790845518215E-2"/>
                </c:manualLayout>
              </c:layout>
              <c:tx>
                <c:rich>
                  <a:bodyPr/>
                  <a:lstStyle/>
                  <a:p>
                    <a:fld id="{35648928-4E9F-4529-B4ED-FDCFF610DE9B}" type="VALUE">
                      <a:rPr lang="en-US" sz="1600" b="1" dirty="0">
                        <a:solidFill>
                          <a:schemeClr val="tx1"/>
                        </a:solidFill>
                      </a:rPr>
                      <a:pPr/>
                      <a:t>[ЗНАЧЕНИЕ]</a:t>
                    </a:fld>
                    <a:endParaRPr lang="ru-RU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6-2286-4BA2-9533-FDFDC7AD62C8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Лист1!$A$2</c:f>
              <c:strCache>
                <c:ptCount val="1"/>
                <c:pt idx="0">
                  <c:v>Возраст</c:v>
                </c:pt>
              </c:strCache>
            </c:strRef>
          </c:cat>
          <c:val>
            <c:numRef>
              <c:f>Лист1!$E$2</c:f>
              <c:numCache>
                <c:formatCode>#,##0</c:formatCode>
                <c:ptCount val="1"/>
                <c:pt idx="0">
                  <c:v>25516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2286-4BA2-9533-FDFDC7AD62C8}"/>
            </c:ext>
          </c:extLst>
        </c:ser>
        <c:ser>
          <c:idx val="4"/>
          <c:order val="4"/>
          <c:tx>
            <c:strRef>
              <c:f>Лист1!$F$1</c:f>
              <c:strCache>
                <c:ptCount val="1"/>
                <c:pt idx="0">
                  <c:v>18+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  <a:sp3d/>
          </c:spPr>
          <c:invertIfNegative val="0"/>
          <c:dLbls>
            <c:dLbl>
              <c:idx val="0"/>
              <c:layout>
                <c:manualLayout>
                  <c:x val="3.8519292547894934E-2"/>
                  <c:y val="-5.5944055944055944E-2"/>
                </c:manualLayout>
              </c:layout>
              <c:tx>
                <c:rich>
                  <a:bodyPr/>
                  <a:lstStyle/>
                  <a:p>
                    <a:fld id="{C86D1F8C-721D-481A-8E3E-E992F2C48720}" type="VALUE">
                      <a:rPr lang="en-US" sz="1600" b="1">
                        <a:solidFill>
                          <a:schemeClr val="tx1"/>
                        </a:solidFill>
                      </a:rPr>
                      <a:pPr/>
                      <a:t>[ЗНАЧЕНИЕ]</a:t>
                    </a:fld>
                    <a:endParaRPr lang="ru-RU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8-2286-4BA2-9533-FDFDC7AD62C8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Лист1!$A$2</c:f>
              <c:strCache>
                <c:ptCount val="1"/>
                <c:pt idx="0">
                  <c:v>Возраст</c:v>
                </c:pt>
              </c:strCache>
            </c:strRef>
          </c:cat>
          <c:val>
            <c:numRef>
              <c:f>Лист1!$F$2</c:f>
              <c:numCache>
                <c:formatCode>#,##0</c:formatCode>
                <c:ptCount val="1"/>
                <c:pt idx="0">
                  <c:v>5283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2286-4BA2-9533-FDFDC7AD62C8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0"/>
        <c:gapDepth val="0"/>
        <c:shape val="box"/>
        <c:axId val="1802550208"/>
        <c:axId val="1802544800"/>
        <c:axId val="0"/>
      </c:bar3DChart>
      <c:catAx>
        <c:axId val="18025502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802544800"/>
        <c:crosses val="autoZero"/>
        <c:auto val="1"/>
        <c:lblAlgn val="ctr"/>
        <c:lblOffset val="100"/>
        <c:noMultiLvlLbl val="0"/>
      </c:catAx>
      <c:valAx>
        <c:axId val="18025448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80255020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5D5F27F0-3590-4844-A8A4-6CA326681F14}" type="datetimeFigureOut">
              <a:rPr lang="ru-RU" smtClean="0"/>
              <a:t>23.05.2021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9303B860-DDF6-4042-9958-A70F61DDB67A}" type="slidenum">
              <a:rPr lang="ru-RU" smtClean="0"/>
              <a:t>‹#›</a:t>
            </a:fld>
            <a:endParaRPr lang="ru-RU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1595826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F27F0-3590-4844-A8A4-6CA326681F14}" type="datetimeFigureOut">
              <a:rPr lang="ru-RU" smtClean="0"/>
              <a:t>23.05.2021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3B860-DDF6-4042-9958-A70F61DDB67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524661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F27F0-3590-4844-A8A4-6CA326681F14}" type="datetimeFigureOut">
              <a:rPr lang="ru-RU" smtClean="0"/>
              <a:t>23.05.2021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3B860-DDF6-4042-9958-A70F61DDB67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767052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F27F0-3590-4844-A8A4-6CA326681F14}" type="datetimeFigureOut">
              <a:rPr lang="ru-RU" smtClean="0"/>
              <a:t>23.05.2021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3B860-DDF6-4042-9958-A70F61DDB67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960999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F27F0-3590-4844-A8A4-6CA326681F14}" type="datetimeFigureOut">
              <a:rPr lang="ru-RU" smtClean="0"/>
              <a:t>23.05.2021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3B860-DDF6-4042-9958-A70F61DDB67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234473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5D5F27F0-3590-4844-A8A4-6CA326681F14}" type="datetimeFigureOut">
              <a:rPr lang="ru-RU" smtClean="0"/>
              <a:t>23.05.2021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9303B860-DDF6-4042-9958-A70F61DDB67A}" type="slidenum">
              <a:rPr lang="ru-RU" smtClean="0"/>
              <a:t>‹#›</a:t>
            </a:fld>
            <a:endParaRPr lang="ru-RU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7056155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F27F0-3590-4844-A8A4-6CA326681F14}" type="datetimeFigureOut">
              <a:rPr lang="ru-RU" smtClean="0"/>
              <a:t>23.05.2021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3B860-DDF6-4042-9958-A70F61DDB67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6137292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F27F0-3590-4844-A8A4-6CA326681F14}" type="datetimeFigureOut">
              <a:rPr lang="ru-RU" smtClean="0"/>
              <a:t>23.05.2021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3B860-DDF6-4042-9958-A70F61DDB67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6635013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F27F0-3590-4844-A8A4-6CA326681F14}" type="datetimeFigureOut">
              <a:rPr lang="ru-RU" smtClean="0"/>
              <a:t>23.05.2021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3B860-DDF6-4042-9958-A70F61DDB67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908242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F27F0-3590-4844-A8A4-6CA326681F14}" type="datetimeFigureOut">
              <a:rPr lang="ru-RU" smtClean="0"/>
              <a:t>23.05.2021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3B860-DDF6-4042-9958-A70F61DDB67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736764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5D5F27F0-3590-4844-A8A4-6CA326681F14}" type="datetimeFigureOut">
              <a:rPr lang="ru-RU" smtClean="0"/>
              <a:t>23.05.2021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9303B860-DDF6-4042-9958-A70F61DDB67A}" type="slidenum">
              <a:rPr lang="ru-RU" smtClean="0"/>
              <a:t>‹#›</a:t>
            </a:fld>
            <a:endParaRPr lang="ru-RU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57583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5D5F27F0-3590-4844-A8A4-6CA326681F14}" type="datetimeFigureOut">
              <a:rPr lang="ru-RU" smtClean="0"/>
              <a:t>23.05.2021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9303B860-DDF6-4042-9958-A70F61DDB67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320286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5D5F27F0-3590-4844-A8A4-6CA326681F14}" type="datetimeFigureOut">
              <a:rPr lang="ru-RU" smtClean="0"/>
              <a:t>23.05.2021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303B860-DDF6-4042-9958-A70F61DDB67A}" type="slidenum">
              <a:rPr lang="ru-RU" smtClean="0"/>
              <a:t>‹#›</a:t>
            </a:fld>
            <a:endParaRPr lang="ru-RU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6535064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45" r:id="rId6"/>
    <p:sldLayoutId id="2147483746" r:id="rId7"/>
    <p:sldLayoutId id="2147483747" r:id="rId8"/>
    <p:sldLayoutId id="2147483748" r:id="rId9"/>
    <p:sldLayoutId id="2147483749" r:id="rId10"/>
    <p:sldLayoutId id="2147483750" r:id="rId11"/>
    <p:sldLayoutId id="214748375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pinterest.ru/gabyballesteros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22209DD-1F0B-4210-BB19-8B9D49B568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09255" y="2264927"/>
            <a:ext cx="9584009" cy="1844385"/>
          </a:xfrm>
        </p:spPr>
        <p:txBody>
          <a:bodyPr>
            <a:normAutofit fontScale="90000"/>
          </a:bodyPr>
          <a:lstStyle/>
          <a:p>
            <a:r>
              <a:rPr lang="ru-RU" sz="6000" dirty="0">
                <a:cs typeface="Aharoni" panose="020B0604020202020204" pitchFamily="2" charset="-79"/>
              </a:rPr>
              <a:t>Проект ПСЕВДОЛ</a:t>
            </a:r>
            <a:br>
              <a:rPr lang="ru-RU" sz="4000" dirty="0">
                <a:cs typeface="Aharoni" panose="020B0604020202020204" pitchFamily="2" charset="-79"/>
              </a:rPr>
            </a:br>
            <a:br>
              <a:rPr lang="ru-RU" sz="4000" dirty="0">
                <a:cs typeface="Aharoni" panose="020B0604020202020204" pitchFamily="2" charset="-79"/>
              </a:rPr>
            </a:br>
            <a:r>
              <a:rPr lang="ru-RU" sz="2000" dirty="0">
                <a:cs typeface="Aharoni" panose="020B0604020202020204" pitchFamily="2" charset="-79"/>
              </a:rPr>
              <a:t>команда 38</a:t>
            </a:r>
            <a:r>
              <a:rPr lang="en-US" sz="2000" dirty="0">
                <a:latin typeface="Aharoni" panose="020B0604020202020204" pitchFamily="2" charset="-79"/>
                <a:cs typeface="Aharoni" panose="020B0604020202020204" pitchFamily="2" charset="-79"/>
              </a:rPr>
              <a:t> (</a:t>
            </a:r>
            <a:r>
              <a:rPr lang="en-US" sz="2000" dirty="0" err="1">
                <a:latin typeface="Aharoni" panose="020B0604020202020204" pitchFamily="2" charset="-79"/>
                <a:cs typeface="Aharoni" panose="020B0604020202020204" pitchFamily="2" charset="-79"/>
              </a:rPr>
              <a:t>igepard</a:t>
            </a:r>
            <a:r>
              <a:rPr lang="en-US" sz="2000" dirty="0">
                <a:latin typeface="Aharoni" panose="020B0604020202020204" pitchFamily="2" charset="-79"/>
                <a:cs typeface="Aharoni" panose="020B0604020202020204" pitchFamily="2" charset="-79"/>
              </a:rPr>
              <a:t>)</a:t>
            </a:r>
            <a:br>
              <a:rPr lang="ru-RU" sz="2000" dirty="0">
                <a:cs typeface="Aharoni" panose="020B0604020202020204" pitchFamily="2" charset="-79"/>
              </a:rPr>
            </a:br>
            <a:endParaRPr lang="ru-RU" sz="2000" dirty="0">
              <a:cs typeface="Aharoni" panose="020B0604020202020204" pitchFamily="2" charset="-79"/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8946F1AA-4A91-4CB3-8551-6A33A5B31D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20879" y="4747264"/>
            <a:ext cx="8689976" cy="1078889"/>
          </a:xfrm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Акатов Д.С., Фролова В.Е.</a:t>
            </a:r>
          </a:p>
        </p:txBody>
      </p:sp>
    </p:spTree>
    <p:extLst>
      <p:ext uri="{BB962C8B-B14F-4D97-AF65-F5344CB8AC3E}">
        <p14:creationId xmlns:p14="http://schemas.microsoft.com/office/powerpoint/2010/main" val="11410536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681B3AD-8B25-4129-A674-85F2542CA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Какая цель обучения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26E7164-5C7E-4777-BAF8-FE789E205E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547446"/>
            <a:ext cx="10178322" cy="492816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sz="2600" dirty="0">
                <a:solidFill>
                  <a:schemeClr val="tx1"/>
                </a:solidFill>
              </a:rPr>
              <a:t>В большинстве случае – поиск работы. На что смотрят:</a:t>
            </a:r>
          </a:p>
          <a:p>
            <a:pPr marL="800100" lvl="1" indent="-342900">
              <a:buFont typeface="+mj-lt"/>
              <a:buAutoNum type="arabicPeriod"/>
            </a:pPr>
            <a:r>
              <a:rPr lang="ru-RU" sz="2400" b="1" dirty="0">
                <a:solidFill>
                  <a:srgbClr val="FF0000"/>
                </a:solidFill>
              </a:rPr>
              <a:t>Высокая зарплата — так считают 76% .</a:t>
            </a:r>
          </a:p>
          <a:p>
            <a:pPr marL="800100" lvl="1" indent="-342900">
              <a:buFont typeface="+mj-lt"/>
              <a:buAutoNum type="arabicPeriod"/>
            </a:pPr>
            <a:r>
              <a:rPr lang="ru-RU" sz="2400" b="1" dirty="0">
                <a:solidFill>
                  <a:srgbClr val="FF0000"/>
                </a:solidFill>
              </a:rPr>
              <a:t>Финансовая стабильность компании — 65%.</a:t>
            </a:r>
          </a:p>
          <a:p>
            <a:pPr marL="800100" lvl="1" indent="-342900">
              <a:buFont typeface="+mj-lt"/>
              <a:buAutoNum type="arabicPeriod"/>
            </a:pPr>
            <a:r>
              <a:rPr lang="ru-RU" sz="2400" b="1" dirty="0">
                <a:solidFill>
                  <a:srgbClr val="FF0000"/>
                </a:solidFill>
              </a:rPr>
              <a:t>Карьерный рост — 47%.</a:t>
            </a:r>
          </a:p>
          <a:p>
            <a:pPr marL="800100" lvl="1" indent="-342900">
              <a:buFont typeface="+mj-lt"/>
              <a:buAutoNum type="arabicPeriod"/>
            </a:pPr>
            <a:r>
              <a:rPr lang="ru-RU" sz="2400" b="1" dirty="0">
                <a:solidFill>
                  <a:srgbClr val="FF0000"/>
                </a:solidFill>
              </a:rPr>
              <a:t>Гарантии занятости — 41%.</a:t>
            </a:r>
          </a:p>
          <a:p>
            <a:pPr marL="800100" lvl="1" indent="-342900">
              <a:buFont typeface="+mj-lt"/>
              <a:buAutoNum type="arabicPeriod"/>
            </a:pPr>
            <a:r>
              <a:rPr lang="ru-RU" dirty="0">
                <a:solidFill>
                  <a:schemeClr val="tx1"/>
                </a:solidFill>
              </a:rPr>
              <a:t>Интересная работа — 40%.</a:t>
            </a:r>
          </a:p>
          <a:p>
            <a:pPr marL="800100" lvl="1" indent="-342900">
              <a:buFont typeface="+mj-lt"/>
              <a:buAutoNum type="arabicPeriod"/>
            </a:pPr>
            <a:r>
              <a:rPr lang="ru-RU" dirty="0">
                <a:solidFill>
                  <a:schemeClr val="tx1"/>
                </a:solidFill>
              </a:rPr>
              <a:t>Приятная рабочая атмосфера — 33%.</a:t>
            </a:r>
          </a:p>
          <a:p>
            <a:pPr marL="800100" lvl="1" indent="-342900">
              <a:buFont typeface="+mj-lt"/>
              <a:buAutoNum type="arabicPeriod"/>
            </a:pPr>
            <a:r>
              <a:rPr lang="ru-RU" dirty="0">
                <a:solidFill>
                  <a:schemeClr val="tx1"/>
                </a:solidFill>
              </a:rPr>
              <a:t>Баланс между работой и личной жизнью — 32%.</a:t>
            </a:r>
          </a:p>
          <a:p>
            <a:pPr marL="800100" lvl="1" indent="-342900">
              <a:buFont typeface="+mj-lt"/>
              <a:buAutoNum type="arabicPeriod"/>
            </a:pPr>
            <a:r>
              <a:rPr lang="ru-RU" dirty="0">
                <a:solidFill>
                  <a:schemeClr val="tx1"/>
                </a:solidFill>
              </a:rPr>
              <a:t>Хорошая репутация — 19%.</a:t>
            </a:r>
          </a:p>
          <a:p>
            <a:pPr marL="800100" lvl="1" indent="-342900">
              <a:buFont typeface="+mj-lt"/>
              <a:buAutoNum type="arabicPeriod"/>
            </a:pPr>
            <a:r>
              <a:rPr lang="ru-RU" dirty="0">
                <a:solidFill>
                  <a:schemeClr val="tx1"/>
                </a:solidFill>
              </a:rPr>
              <a:t>Внедрение высоких технологий — 14%.</a:t>
            </a:r>
          </a:p>
          <a:p>
            <a:pPr marL="800100" lvl="1" indent="-342900">
              <a:buFont typeface="+mj-lt"/>
              <a:buAutoNum type="arabicPeriod"/>
            </a:pPr>
            <a:r>
              <a:rPr lang="ru-RU" dirty="0">
                <a:solidFill>
                  <a:schemeClr val="tx1"/>
                </a:solidFill>
              </a:rPr>
              <a:t>Забота об обществе и окружающей среде — 8% .</a:t>
            </a:r>
          </a:p>
          <a:p>
            <a:pPr lvl="1"/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371A5E-FE02-46AE-96E3-994338D33998}"/>
              </a:ext>
            </a:extLst>
          </p:cNvPr>
          <p:cNvSpPr txBox="1"/>
          <p:nvPr/>
        </p:nvSpPr>
        <p:spPr>
          <a:xfrm>
            <a:off x="6736079" y="647561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ru-RU" dirty="0">
                <a:solidFill>
                  <a:schemeClr val="tx1"/>
                </a:solidFill>
              </a:rPr>
              <a:t>По данным "Рамблер".</a:t>
            </a:r>
          </a:p>
        </p:txBody>
      </p:sp>
    </p:spTree>
    <p:extLst>
      <p:ext uri="{BB962C8B-B14F-4D97-AF65-F5344CB8AC3E}">
        <p14:creationId xmlns:p14="http://schemas.microsoft.com/office/powerpoint/2010/main" val="15910653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BB89541-4B7D-42F9-9B67-D9FBCB4F06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7" y="382385"/>
            <a:ext cx="10663657" cy="1492132"/>
          </a:xfrm>
        </p:spPr>
        <p:txBody>
          <a:bodyPr/>
          <a:lstStyle/>
          <a:p>
            <a:pPr algn="ctr"/>
            <a:r>
              <a:rPr lang="ru-RU" dirty="0"/>
              <a:t>Что часто пугает при устройстве на работу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E8900FE-E23E-46D3-8C5E-9BCE7AC2B6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2286002"/>
            <a:ext cx="10178322" cy="69635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ru-RU" sz="4000" dirty="0">
                <a:solidFill>
                  <a:srgbClr val="FF0000"/>
                </a:solidFill>
              </a:rPr>
              <a:t>СОБЕСЕДОВАНИЕ</a:t>
            </a:r>
          </a:p>
          <a:p>
            <a:pPr marL="0" indent="0" algn="ctr">
              <a:buNone/>
            </a:pPr>
            <a:endParaRPr lang="ru-RU" sz="4000" dirty="0">
              <a:solidFill>
                <a:srgbClr val="FF0000"/>
              </a:solidFill>
            </a:endParaRPr>
          </a:p>
          <a:p>
            <a:pPr marL="0" indent="0" algn="ctr">
              <a:buNone/>
            </a:pPr>
            <a:r>
              <a:rPr lang="ru-RU" sz="5000" dirty="0">
                <a:solidFill>
                  <a:srgbClr val="FF0000"/>
                </a:solidFill>
              </a:rPr>
              <a:t>А что если?</a:t>
            </a:r>
          </a:p>
          <a:p>
            <a:endParaRPr lang="ru-RU" sz="4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82150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DCE6B93-7935-4284-85ED-22791EA7711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3822" y="3186434"/>
            <a:ext cx="5391150" cy="359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Облачко с текстом: овальное 3">
            <a:extLst>
              <a:ext uri="{FF2B5EF4-FFF2-40B4-BE49-F238E27FC236}">
                <a16:creationId xmlns:a16="http://schemas.microsoft.com/office/drawing/2014/main" id="{914BC53D-7797-4E8E-B1DC-BA9E3411153C}"/>
              </a:ext>
            </a:extLst>
          </p:cNvPr>
          <p:cNvSpPr/>
          <p:nvPr/>
        </p:nvSpPr>
        <p:spPr>
          <a:xfrm>
            <a:off x="4563680" y="900141"/>
            <a:ext cx="6376642" cy="3260669"/>
          </a:xfrm>
          <a:prstGeom prst="wedgeEllipseCallou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600" b="0" i="0" dirty="0">
                <a:solidFill>
                  <a:srgbClr val="222222"/>
                </a:solidFill>
                <a:effectLst/>
                <a:latin typeface="DIN Pro"/>
              </a:rPr>
              <a:t>Как вы оцениваете экзамены как способ валидации знаний?</a:t>
            </a:r>
            <a:endParaRPr lang="ru-RU" sz="2600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F6EC869-CEEE-40BD-9207-C0041231E0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Научить собеседованию</a:t>
            </a:r>
          </a:p>
        </p:txBody>
      </p:sp>
    </p:spTree>
    <p:extLst>
      <p:ext uri="{BB962C8B-B14F-4D97-AF65-F5344CB8AC3E}">
        <p14:creationId xmlns:p14="http://schemas.microsoft.com/office/powerpoint/2010/main" val="3163100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906468A-FA96-4D11-99D9-05163F85F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Модель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72C6503-4C1E-47E9-9F63-39DFE687BF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747" y="1318317"/>
            <a:ext cx="10178322" cy="865162"/>
          </a:xfrm>
        </p:spPr>
        <p:txBody>
          <a:bodyPr>
            <a:normAutofit fontScale="77500" lnSpcReduction="20000"/>
          </a:bodyPr>
          <a:lstStyle/>
          <a:p>
            <a:r>
              <a:rPr lang="ru-RU" dirty="0"/>
              <a:t>Робот в виде известной фигуры (руководителя известной компании, в которой планируется обучаться. Назовем его  ПСЕВДОЛ) будет проводить собеседование.</a:t>
            </a:r>
          </a:p>
          <a:p>
            <a:r>
              <a:rPr lang="ru-RU" dirty="0"/>
              <a:t> Робот должен быть реалистичным.</a:t>
            </a:r>
          </a:p>
        </p:txBody>
      </p:sp>
      <p:sp>
        <p:nvSpPr>
          <p:cNvPr id="4" name="Объект 2">
            <a:extLst>
              <a:ext uri="{FF2B5EF4-FFF2-40B4-BE49-F238E27FC236}">
                <a16:creationId xmlns:a16="http://schemas.microsoft.com/office/drawing/2014/main" id="{903188CA-CC89-4311-B43C-F955E8254635}"/>
              </a:ext>
            </a:extLst>
          </p:cNvPr>
          <p:cNvSpPr txBox="1">
            <a:spLocks/>
          </p:cNvSpPr>
          <p:nvPr/>
        </p:nvSpPr>
        <p:spPr>
          <a:xfrm>
            <a:off x="1124998" y="3824331"/>
            <a:ext cx="3623912" cy="8651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b="1" dirty="0"/>
              <a:t>Варианты:</a:t>
            </a:r>
          </a:p>
          <a:p>
            <a:pPr marL="0" indent="0">
              <a:buNone/>
            </a:pPr>
            <a:r>
              <a:rPr lang="en-US" dirty="0"/>
              <a:t>Zoom, Skype </a:t>
            </a:r>
            <a:r>
              <a:rPr lang="ru-RU" dirty="0"/>
              <a:t>оболочка</a:t>
            </a:r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6" name="Рисунок 5" descr="Изображение выглядит как текст, векторная графика&#10;&#10;Автоматически созданное описание">
            <a:extLst>
              <a:ext uri="{FF2B5EF4-FFF2-40B4-BE49-F238E27FC236}">
                <a16:creationId xmlns:a16="http://schemas.microsoft.com/office/drawing/2014/main" id="{E511BF0F-FB02-455B-9CAE-B20E4290A9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3908" y="720239"/>
            <a:ext cx="6572250" cy="62674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5337153-D1C5-4A45-8E31-F6DF38366AB6}"/>
              </a:ext>
            </a:extLst>
          </p:cNvPr>
          <p:cNvSpPr txBox="1"/>
          <p:nvPr/>
        </p:nvSpPr>
        <p:spPr>
          <a:xfrm>
            <a:off x="0" y="2405435"/>
            <a:ext cx="622495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3000" dirty="0"/>
              <a:t>Как реализовать?</a:t>
            </a:r>
          </a:p>
        </p:txBody>
      </p:sp>
    </p:spTree>
    <p:extLst>
      <p:ext uri="{BB962C8B-B14F-4D97-AF65-F5344CB8AC3E}">
        <p14:creationId xmlns:p14="http://schemas.microsoft.com/office/powerpoint/2010/main" val="11391822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418FF0B0-40B2-4D21-B272-3A390781EA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" y="0"/>
            <a:ext cx="12191998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BEF6E50A-EE52-4B75-B0D9-E964823CA3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3509" y="998806"/>
            <a:ext cx="3731343" cy="3059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9AE64B4-A18A-4529-9197-F31B31D3CBA2}"/>
              </a:ext>
            </a:extLst>
          </p:cNvPr>
          <p:cNvSpPr txBox="1"/>
          <p:nvPr/>
        </p:nvSpPr>
        <p:spPr>
          <a:xfrm>
            <a:off x="5927745" y="3973414"/>
            <a:ext cx="106795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solidFill>
                  <a:schemeClr val="bg1"/>
                </a:solidFill>
                <a:effectLst/>
                <a:latin typeface="-apple-system"/>
              </a:rPr>
              <a:t>Bill Gates</a:t>
            </a:r>
          </a:p>
          <a:p>
            <a:br>
              <a:rPr lang="en-US" b="1" i="0" u="none" strike="noStrike" dirty="0">
                <a:solidFill>
                  <a:schemeClr val="bg1"/>
                </a:solidFill>
                <a:effectLst/>
                <a:latin typeface="-apple-syste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</a:b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5" name="Облачко с текстом: прямоугольное со скругленными углами 4">
            <a:extLst>
              <a:ext uri="{FF2B5EF4-FFF2-40B4-BE49-F238E27FC236}">
                <a16:creationId xmlns:a16="http://schemas.microsoft.com/office/drawing/2014/main" id="{22884268-2C24-415E-A9A9-A0F6319850F6}"/>
              </a:ext>
            </a:extLst>
          </p:cNvPr>
          <p:cNvSpPr/>
          <p:nvPr/>
        </p:nvSpPr>
        <p:spPr>
          <a:xfrm flipH="1">
            <a:off x="2450727" y="159884"/>
            <a:ext cx="4065563" cy="1392702"/>
          </a:xfrm>
          <a:prstGeom prst="wedgeRoundRectCallou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0" i="0" dirty="0">
                <a:solidFill>
                  <a:srgbClr val="3A3A3A"/>
                </a:solidFill>
                <a:effectLst/>
                <a:latin typeface="Times New Roman" panose="02020603050405020304" pitchFamily="18" charset="0"/>
              </a:rPr>
              <a:t>I failed in some subjects in exam, but my friend passed in all. Now he is an engineer in Microsoft and I am the owner of Microsoft.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889098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D63EA31-2FE5-441D-87E3-1FE0C0798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 мы хотим добиться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69F25E1-B223-40CA-9279-57F51A1FFA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6839" y="1268364"/>
            <a:ext cx="10178322" cy="1976510"/>
          </a:xfrm>
        </p:spPr>
        <p:txBody>
          <a:bodyPr>
            <a:normAutofit/>
          </a:bodyPr>
          <a:lstStyle/>
          <a:p>
            <a:r>
              <a:rPr lang="ru-RU" dirty="0"/>
              <a:t>Учитывая тот факт, что гарантия нахождения работы является для многих основным стимулом, то обучение, диалог или проведения собеседования с ПСЕВДОЛОМ сделает возможным обрести уверенность, найти ответы на вопросы. С другой стороны, можно вести запись такого диалога, чтобы была возможность анализировать и работодатель мог  бы посмотреть человека и прогресс. 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5CB041BD-CBF1-4742-9C4F-0526EDFE72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0684" y="3000265"/>
            <a:ext cx="5300253" cy="3592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Рисунок 5" descr="Изображение выглядит как другой, несколько&#10;&#10;Автоматически созданное описание">
            <a:extLst>
              <a:ext uri="{FF2B5EF4-FFF2-40B4-BE49-F238E27FC236}">
                <a16:creationId xmlns:a16="http://schemas.microsoft.com/office/drawing/2014/main" id="{24B71B3B-3235-49B7-8BAF-7235DFDEA15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76"/>
          <a:stretch/>
        </p:blipFill>
        <p:spPr>
          <a:xfrm rot="21136388">
            <a:off x="4819590" y="3659951"/>
            <a:ext cx="2253496" cy="1380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5192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CC61A81-58B2-4E9B-B4CD-9CB3230CE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Проблемы и решение</a:t>
            </a:r>
          </a:p>
        </p:txBody>
      </p:sp>
      <p:sp>
        <p:nvSpPr>
          <p:cNvPr id="4" name="Объект 2">
            <a:extLst>
              <a:ext uri="{FF2B5EF4-FFF2-40B4-BE49-F238E27FC236}">
                <a16:creationId xmlns:a16="http://schemas.microsoft.com/office/drawing/2014/main" id="{619561CF-07BC-4389-8488-62DC11C97B59}"/>
              </a:ext>
            </a:extLst>
          </p:cNvPr>
          <p:cNvSpPr txBox="1">
            <a:spLocks/>
          </p:cNvSpPr>
          <p:nvPr/>
        </p:nvSpPr>
        <p:spPr>
          <a:xfrm>
            <a:off x="646767" y="1344636"/>
            <a:ext cx="7357750" cy="47888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b="1" dirty="0"/>
              <a:t>НЕ ВЕРЮ – не все студенты будут верить.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ru-RU" b="1" dirty="0"/>
              <a:t>Решения (для особых студентов):</a:t>
            </a:r>
          </a:p>
          <a:p>
            <a:r>
              <a:rPr lang="ru-RU" dirty="0"/>
              <a:t>Можно и нужно добавить стресса:</a:t>
            </a:r>
          </a:p>
          <a:p>
            <a:pPr lvl="1"/>
            <a:r>
              <a:rPr lang="ru-RU" dirty="0"/>
              <a:t>Провокационные вопросы.</a:t>
            </a:r>
          </a:p>
          <a:p>
            <a:pPr lvl="1"/>
            <a:r>
              <a:rPr lang="ru-RU" dirty="0"/>
              <a:t>Моделирование внештатной ситуации.</a:t>
            </a:r>
          </a:p>
          <a:p>
            <a:pPr lvl="1"/>
            <a:r>
              <a:rPr lang="ru-RU" dirty="0"/>
              <a:t>Оговорить, что идет запись разговора.</a:t>
            </a:r>
          </a:p>
          <a:p>
            <a:pPr lvl="1"/>
            <a:r>
              <a:rPr lang="ru-RU" dirty="0"/>
              <a:t>Оговорить, что работодатели просматривают записи.</a:t>
            </a:r>
          </a:p>
          <a:p>
            <a:r>
              <a:rPr lang="ru-RU" b="1" dirty="0"/>
              <a:t>Длительность</a:t>
            </a:r>
            <a:r>
              <a:rPr lang="ru-RU" dirty="0"/>
              <a:t>. В первые попытки мозг будет забывать, что это ненастоящая личность и поведение </a:t>
            </a:r>
            <a:r>
              <a:rPr lang="ru-RU" dirty="0" err="1"/>
              <a:t>псевдола</a:t>
            </a:r>
            <a:r>
              <a:rPr lang="ru-RU" dirty="0"/>
              <a:t> будет казаться очень реалистичным.</a:t>
            </a:r>
          </a:p>
          <a:p>
            <a:r>
              <a:rPr lang="ru-RU" dirty="0"/>
              <a:t>Можно еще добавить реального преподавателя при разговоре, который будет подыгрывать.</a:t>
            </a:r>
          </a:p>
          <a:p>
            <a:pPr marL="457200" lvl="1" indent="0">
              <a:buNone/>
            </a:pPr>
            <a:endParaRPr lang="ru-RU" dirty="0"/>
          </a:p>
          <a:p>
            <a:pPr marL="457200" lvl="1" indent="0">
              <a:buNone/>
            </a:pPr>
            <a:endParaRPr lang="ru-RU" dirty="0"/>
          </a:p>
          <a:p>
            <a:endParaRPr lang="ru-RU" b="1" dirty="0"/>
          </a:p>
          <a:p>
            <a:endParaRPr lang="ru-RU" dirty="0"/>
          </a:p>
        </p:txBody>
      </p:sp>
      <p:pic>
        <p:nvPicPr>
          <p:cNvPr id="10" name="Рисунок 9" descr="Изображение выглядит как человек, мужчина, темный, в позе&#10;&#10;Автоматически созданное описание">
            <a:extLst>
              <a:ext uri="{FF2B5EF4-FFF2-40B4-BE49-F238E27FC236}">
                <a16:creationId xmlns:a16="http://schemas.microsoft.com/office/drawing/2014/main" id="{7C085226-EA9B-4B5A-BCAD-18A477AB68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4516" y="2724167"/>
            <a:ext cx="3847953" cy="2350749"/>
          </a:xfrm>
          <a:prstGeom prst="rect">
            <a:avLst/>
          </a:prstGeom>
        </p:spPr>
      </p:pic>
      <p:sp>
        <p:nvSpPr>
          <p:cNvPr id="11" name="Облачко с текстом: прямоугольное со скругленными углами 10">
            <a:extLst>
              <a:ext uri="{FF2B5EF4-FFF2-40B4-BE49-F238E27FC236}">
                <a16:creationId xmlns:a16="http://schemas.microsoft.com/office/drawing/2014/main" id="{7714DD89-4698-4B98-B9FE-A7403D55DF8E}"/>
              </a:ext>
            </a:extLst>
          </p:cNvPr>
          <p:cNvSpPr/>
          <p:nvPr/>
        </p:nvSpPr>
        <p:spPr>
          <a:xfrm>
            <a:off x="9347981" y="1190788"/>
            <a:ext cx="2082019" cy="1533379"/>
          </a:xfrm>
          <a:prstGeom prst="wedgeRoundRectCallou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/>
              <a:t>Это было жесть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A10C7E5-B936-48C1-80FE-AE6E03D12D2E}"/>
              </a:ext>
            </a:extLst>
          </p:cNvPr>
          <p:cNvSpPr txBox="1"/>
          <p:nvPr/>
        </p:nvSpPr>
        <p:spPr>
          <a:xfrm>
            <a:off x="3291667" y="6238963"/>
            <a:ext cx="717469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/>
              <a:t>Главное – реалистичность и не переигрывать!</a:t>
            </a:r>
          </a:p>
        </p:txBody>
      </p:sp>
    </p:spTree>
    <p:extLst>
      <p:ext uri="{BB962C8B-B14F-4D97-AF65-F5344CB8AC3E}">
        <p14:creationId xmlns:p14="http://schemas.microsoft.com/office/powerpoint/2010/main" val="23534583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CC61A81-58B2-4E9B-B4CD-9CB3230CE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Проблемы и решение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8795752-10F4-465D-AD08-09786D0CD0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6839" y="1699045"/>
            <a:ext cx="10178322" cy="2493498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ru-RU" b="1" dirty="0"/>
              <a:t>Разрешение использования изображения личности для ведения переговоров.</a:t>
            </a:r>
          </a:p>
          <a:p>
            <a:pPr marL="0" indent="0" algn="ctr">
              <a:buNone/>
            </a:pPr>
            <a:r>
              <a:rPr lang="ru-RU" b="1" dirty="0"/>
              <a:t>Решения:</a:t>
            </a:r>
          </a:p>
          <a:p>
            <a:r>
              <a:rPr lang="ru-RU" dirty="0"/>
              <a:t>Получение разрешения от человека.</a:t>
            </a:r>
          </a:p>
          <a:p>
            <a:r>
              <a:rPr lang="ru-RU" dirty="0"/>
              <a:t>Использования изображения других топовых менеджеров.</a:t>
            </a:r>
          </a:p>
          <a:p>
            <a:r>
              <a:rPr lang="ru-RU" dirty="0"/>
              <a:t>Использование изображения уже умерших людей (</a:t>
            </a:r>
            <a:r>
              <a:rPr lang="en-US" dirty="0"/>
              <a:t>Henry Ford</a:t>
            </a:r>
            <a:r>
              <a:rPr lang="ru-RU" dirty="0"/>
              <a:t>).</a:t>
            </a:r>
          </a:p>
          <a:p>
            <a:r>
              <a:rPr lang="ru-RU" dirty="0"/>
              <a:t>Этим будут заниматься юристы.</a:t>
            </a:r>
          </a:p>
        </p:txBody>
      </p:sp>
    </p:spTree>
    <p:extLst>
      <p:ext uri="{BB962C8B-B14F-4D97-AF65-F5344CB8AC3E}">
        <p14:creationId xmlns:p14="http://schemas.microsoft.com/office/powerpoint/2010/main" val="38685378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93B3D315-2706-4149-873C-331EDFAFEF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1219200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7389FB2-4644-48C7-8454-6466ECB34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3578" y="2682934"/>
            <a:ext cx="4882422" cy="1492132"/>
          </a:xfrm>
        </p:spPr>
        <p:txBody>
          <a:bodyPr>
            <a:normAutofit/>
          </a:bodyPr>
          <a:lstStyle/>
          <a:p>
            <a:r>
              <a:rPr lang="ru-RU" dirty="0"/>
              <a:t>Спасибо за внимание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D04E398-086D-467C-B390-9F9079FA7A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Freeform 6">
            <a:extLst>
              <a:ext uri="{FF2B5EF4-FFF2-40B4-BE49-F238E27FC236}">
                <a16:creationId xmlns:a16="http://schemas.microsoft.com/office/drawing/2014/main" id="{20E344BB-E23E-4198-B2C7-8E752C6A95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390140" y="61344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5" name="Объект 4" descr="Изображение выглядит как человек, мужчина, внешний, шляпа&#10;&#10;Автоматически созданное описание">
            <a:extLst>
              <a:ext uri="{FF2B5EF4-FFF2-40B4-BE49-F238E27FC236}">
                <a16:creationId xmlns:a16="http://schemas.microsoft.com/office/drawing/2014/main" id="{66975003-6619-41CC-9EE9-F55264F0C8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9261" y="1723177"/>
            <a:ext cx="3217333" cy="3009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3594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C696397-2CA7-44B2-8DFA-5935C205B8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Проблема - Задача</a:t>
            </a:r>
          </a:p>
        </p:txBody>
      </p:sp>
      <p:sp>
        <p:nvSpPr>
          <p:cNvPr id="4" name="Объект 2">
            <a:extLst>
              <a:ext uri="{FF2B5EF4-FFF2-40B4-BE49-F238E27FC236}">
                <a16:creationId xmlns:a16="http://schemas.microsoft.com/office/drawing/2014/main" id="{287CC6A2-AB50-43A4-969B-C23398C4C7CF}"/>
              </a:ext>
            </a:extLst>
          </p:cNvPr>
          <p:cNvSpPr txBox="1">
            <a:spLocks/>
          </p:cNvSpPr>
          <p:nvPr/>
        </p:nvSpPr>
        <p:spPr>
          <a:xfrm>
            <a:off x="1279467" y="1559377"/>
            <a:ext cx="10363826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sz="2600" b="1" dirty="0"/>
              <a:t>Проблема</a:t>
            </a:r>
          </a:p>
          <a:p>
            <a:pPr lvl="1"/>
            <a:r>
              <a:rPr lang="ru-RU" sz="2600" dirty="0"/>
              <a:t>Многие клиенты уходят образовательного с сайта.</a:t>
            </a:r>
          </a:p>
          <a:p>
            <a:pPr marL="0" indent="0" algn="ctr">
              <a:buNone/>
            </a:pPr>
            <a:r>
              <a:rPr lang="ru-RU" sz="2600" b="1" dirty="0"/>
              <a:t>Задача</a:t>
            </a:r>
          </a:p>
          <a:p>
            <a:pPr lvl="1"/>
            <a:r>
              <a:rPr lang="ru-RU" sz="2600" dirty="0"/>
              <a:t>Уменьшить количество уходов с сайта</a:t>
            </a:r>
          </a:p>
        </p:txBody>
      </p:sp>
    </p:spTree>
    <p:extLst>
      <p:ext uri="{BB962C8B-B14F-4D97-AF65-F5344CB8AC3E}">
        <p14:creationId xmlns:p14="http://schemas.microsoft.com/office/powerpoint/2010/main" val="26160734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B56DB578-A722-46F5-94F1-E5408E0513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960" y="365125"/>
            <a:ext cx="10364451" cy="1596177"/>
          </a:xfrm>
        </p:spPr>
        <p:txBody>
          <a:bodyPr/>
          <a:lstStyle/>
          <a:p>
            <a:pPr algn="ctr"/>
            <a:r>
              <a:rPr lang="ru-RU" dirty="0"/>
              <a:t>2020 год</a:t>
            </a:r>
          </a:p>
        </p:txBody>
      </p:sp>
      <p:graphicFrame>
        <p:nvGraphicFramePr>
          <p:cNvPr id="9" name="Диаграмма 8">
            <a:extLst>
              <a:ext uri="{FF2B5EF4-FFF2-40B4-BE49-F238E27FC236}">
                <a16:creationId xmlns:a16="http://schemas.microsoft.com/office/drawing/2014/main" id="{CF560594-2156-4BD1-9486-D46556010BE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82166388"/>
              </p:ext>
            </p:extLst>
          </p:nvPr>
        </p:nvGraphicFramePr>
        <p:xfrm>
          <a:off x="1686911" y="1872391"/>
          <a:ext cx="7015656" cy="46204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CB1429F9-2609-413D-B29C-8639F7E96CED}"/>
              </a:ext>
            </a:extLst>
          </p:cNvPr>
          <p:cNvSpPr txBox="1"/>
          <p:nvPr/>
        </p:nvSpPr>
        <p:spPr>
          <a:xfrm>
            <a:off x="7839403" y="6492875"/>
            <a:ext cx="605001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sz="1200" b="0" i="0" dirty="0">
                <a:effectLst/>
                <a:latin typeface="Roboto" panose="02000000000000000000" pitchFamily="2" charset="0"/>
              </a:rPr>
              <a:t>По данным </a:t>
            </a:r>
            <a:r>
              <a:rPr lang="ru-RU" sz="1200" b="0" i="0" dirty="0" err="1">
                <a:effectLst/>
                <a:latin typeface="Roboto" panose="02000000000000000000" pitchFamily="2" charset="0"/>
              </a:rPr>
              <a:t>Минпросвещения</a:t>
            </a:r>
            <a:r>
              <a:rPr lang="ru-RU" sz="1200" b="0" i="0" dirty="0">
                <a:effectLst/>
                <a:latin typeface="Roboto" panose="02000000000000000000" pitchFamily="2" charset="0"/>
              </a:rPr>
              <a:t> России</a:t>
            </a:r>
            <a:endParaRPr lang="ru-RU" sz="1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7C4EA4E-7F92-4DC6-8E72-0B40BFFADC94}"/>
              </a:ext>
            </a:extLst>
          </p:cNvPr>
          <p:cNvSpPr txBox="1"/>
          <p:nvPr/>
        </p:nvSpPr>
        <p:spPr>
          <a:xfrm>
            <a:off x="3421118" y="1596874"/>
            <a:ext cx="49149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b="1" i="0" u="none" strike="noStrike" dirty="0">
                <a:effectLst/>
                <a:latin typeface="Times New Roman" panose="02020603050405020304" pitchFamily="18" charset="0"/>
              </a:rPr>
              <a:t>Всего обучающихся в НОУ (ДО) - 137 776</a:t>
            </a:r>
            <a:r>
              <a:rPr lang="ru-RU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896242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96666DE-734C-4657-8200-EDB5CE943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9448"/>
            <a:ext cx="10364451" cy="1596177"/>
          </a:xfrm>
        </p:spPr>
        <p:txBody>
          <a:bodyPr/>
          <a:lstStyle/>
          <a:p>
            <a:pPr algn="ctr"/>
            <a:r>
              <a:rPr lang="ru-RU" dirty="0"/>
              <a:t>Целевая аудитория и цели обучения</a:t>
            </a:r>
          </a:p>
        </p:txBody>
      </p:sp>
      <p:sp>
        <p:nvSpPr>
          <p:cNvPr id="4" name="Объект 2">
            <a:extLst>
              <a:ext uri="{FF2B5EF4-FFF2-40B4-BE49-F238E27FC236}">
                <a16:creationId xmlns:a16="http://schemas.microsoft.com/office/drawing/2014/main" id="{FDAC835E-2C84-47F7-97A4-6DEE4F3D51BB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035148" y="2388333"/>
            <a:ext cx="10515600" cy="34778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Ученики старших классов:</a:t>
            </a:r>
          </a:p>
          <a:p>
            <a:pPr lvl="1"/>
            <a:r>
              <a:rPr lang="ru-RU" dirty="0"/>
              <a:t>Частая причина – подготовка к ЕГЭ</a:t>
            </a:r>
          </a:p>
          <a:p>
            <a:pPr lvl="1"/>
            <a:r>
              <a:rPr lang="ru-RU" dirty="0"/>
              <a:t>Улучшить навыки («подтянуть язык», научиться что-то делать)</a:t>
            </a:r>
          </a:p>
          <a:p>
            <a:r>
              <a:rPr lang="ru-RU" dirty="0"/>
              <a:t>Студенты</a:t>
            </a:r>
          </a:p>
          <a:p>
            <a:pPr lvl="1"/>
            <a:r>
              <a:rPr lang="ru-RU" dirty="0"/>
              <a:t>Улучшить навыки, получиться знания.</a:t>
            </a:r>
          </a:p>
          <a:p>
            <a:r>
              <a:rPr lang="ru-RU" dirty="0"/>
              <a:t>Выпускники институтов.</a:t>
            </a:r>
          </a:p>
          <a:p>
            <a:pPr lvl="1"/>
            <a:r>
              <a:rPr lang="ru-RU" dirty="0"/>
              <a:t>Улучшить навыки</a:t>
            </a:r>
          </a:p>
          <a:p>
            <a:pPr lvl="1"/>
            <a:r>
              <a:rPr lang="ru-RU" dirty="0"/>
              <a:t>Найти работу.</a:t>
            </a:r>
          </a:p>
        </p:txBody>
      </p:sp>
    </p:spTree>
    <p:extLst>
      <p:ext uri="{BB962C8B-B14F-4D97-AF65-F5344CB8AC3E}">
        <p14:creationId xmlns:p14="http://schemas.microsoft.com/office/powerpoint/2010/main" val="1786436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9B347B1-122E-46F6-AFED-2AE27AF5A2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Интересы возрастных групп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E5BFB15-CBA4-47E2-9724-8AB8CD3C06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6234" y="1690688"/>
            <a:ext cx="10515600" cy="3180857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ru-RU" sz="2600" b="1" dirty="0">
                <a:solidFill>
                  <a:schemeClr val="tx1"/>
                </a:solidFill>
              </a:rPr>
              <a:t>Ученики школы</a:t>
            </a:r>
          </a:p>
          <a:p>
            <a:pPr lvl="1"/>
            <a:r>
              <a:rPr lang="ru-RU" sz="2400" dirty="0">
                <a:solidFill>
                  <a:schemeClr val="tx1"/>
                </a:solidFill>
              </a:rPr>
              <a:t>сдать ЕГЭ на высокий балл.</a:t>
            </a:r>
          </a:p>
          <a:p>
            <a:pPr lvl="1"/>
            <a:r>
              <a:rPr lang="ru-RU" sz="2400" dirty="0">
                <a:solidFill>
                  <a:schemeClr val="tx1"/>
                </a:solidFill>
              </a:rPr>
              <a:t>улучшить знания.</a:t>
            </a:r>
          </a:p>
          <a:p>
            <a:pPr lvl="1"/>
            <a:r>
              <a:rPr lang="ru-RU" sz="2400" dirty="0">
                <a:solidFill>
                  <a:schemeClr val="tx1"/>
                </a:solidFill>
              </a:rPr>
              <a:t>улучшить творческие способности.</a:t>
            </a:r>
          </a:p>
          <a:p>
            <a:pPr marL="457200" lvl="1" indent="0">
              <a:buNone/>
            </a:pPr>
            <a:endParaRPr lang="ru-RU" sz="2200" b="1" dirty="0">
              <a:solidFill>
                <a:schemeClr val="tx1"/>
              </a:solidFill>
            </a:endParaRPr>
          </a:p>
          <a:p>
            <a:pPr marL="457200" lvl="1" indent="0" algn="ctr">
              <a:buNone/>
            </a:pPr>
            <a:r>
              <a:rPr lang="ru-RU" sz="2200" b="1" dirty="0">
                <a:solidFill>
                  <a:schemeClr val="tx1"/>
                </a:solidFill>
              </a:rPr>
              <a:t>В большинстве случаем главным стимулом продолжать учиться – </a:t>
            </a:r>
            <a:r>
              <a:rPr lang="ru-RU" sz="2200" b="1" dirty="0">
                <a:solidFill>
                  <a:srgbClr val="FF0000"/>
                </a:solidFill>
              </a:rPr>
              <a:t>заинтересованность родителей.</a:t>
            </a:r>
          </a:p>
        </p:txBody>
      </p:sp>
    </p:spTree>
    <p:extLst>
      <p:ext uri="{BB962C8B-B14F-4D97-AF65-F5344CB8AC3E}">
        <p14:creationId xmlns:p14="http://schemas.microsoft.com/office/powerpoint/2010/main" val="4288141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9B347B1-122E-46F6-AFED-2AE27AF5A2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Интересы возрастных групп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E5BFB15-CBA4-47E2-9724-8AB8CD3C06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434" y="2060020"/>
            <a:ext cx="5837446" cy="4797980"/>
          </a:xfrm>
        </p:spPr>
        <p:txBody>
          <a:bodyPr>
            <a:normAutofit fontScale="92500" lnSpcReduction="10000"/>
          </a:bodyPr>
          <a:lstStyle/>
          <a:p>
            <a:pPr marL="457200" lvl="1" indent="0" algn="ctr">
              <a:buNone/>
            </a:pPr>
            <a:r>
              <a:rPr lang="ru-RU" sz="2600" b="1" dirty="0">
                <a:solidFill>
                  <a:schemeClr val="tx1"/>
                </a:solidFill>
              </a:rPr>
              <a:t>Родители:</a:t>
            </a:r>
          </a:p>
          <a:p>
            <a:pPr lvl="2"/>
            <a:r>
              <a:rPr lang="ru-RU" sz="2000" dirty="0">
                <a:solidFill>
                  <a:schemeClr val="tx1"/>
                </a:solidFill>
              </a:rPr>
              <a:t>Прогресс ребенка (статистика в личном кабинет).</a:t>
            </a:r>
          </a:p>
          <a:p>
            <a:pPr lvl="2"/>
            <a:r>
              <a:rPr lang="ru-RU" sz="2000" dirty="0">
                <a:solidFill>
                  <a:schemeClr val="tx1"/>
                </a:solidFill>
              </a:rPr>
              <a:t>Результаты других детей (предыдущего потока).</a:t>
            </a:r>
          </a:p>
          <a:p>
            <a:pPr lvl="2"/>
            <a:r>
              <a:rPr lang="ru-RU" sz="2000" dirty="0">
                <a:solidFill>
                  <a:schemeClr val="tx1"/>
                </a:solidFill>
              </a:rPr>
              <a:t>Отзывы о компании , учителе.</a:t>
            </a:r>
          </a:p>
          <a:p>
            <a:pPr lvl="2"/>
            <a:r>
              <a:rPr lang="ru-RU" sz="2000" dirty="0">
                <a:solidFill>
                  <a:schemeClr val="tx1"/>
                </a:solidFill>
              </a:rPr>
              <a:t>Время, которое уделяется ребенку </a:t>
            </a:r>
          </a:p>
          <a:p>
            <a:pPr lvl="2"/>
            <a:r>
              <a:rPr lang="ru-RU" sz="2000" dirty="0">
                <a:solidFill>
                  <a:schemeClr val="tx1"/>
                </a:solidFill>
              </a:rPr>
              <a:t>Время которое ребенок проводит надо обучением.</a:t>
            </a:r>
          </a:p>
          <a:p>
            <a:pPr lvl="2"/>
            <a:r>
              <a:rPr lang="ru-RU" sz="2000" dirty="0">
                <a:solidFill>
                  <a:schemeClr val="tx1"/>
                </a:solidFill>
              </a:rPr>
              <a:t>Оценки в школе, а так же их прогресс.</a:t>
            </a:r>
          </a:p>
          <a:p>
            <a:pPr lvl="2"/>
            <a:r>
              <a:rPr lang="ru-RU" sz="2000" dirty="0" err="1">
                <a:solidFill>
                  <a:schemeClr val="tx1"/>
                </a:solidFill>
              </a:rPr>
              <a:t>Брэндовость</a:t>
            </a:r>
            <a:r>
              <a:rPr lang="ru-RU" sz="2000" dirty="0">
                <a:solidFill>
                  <a:schemeClr val="tx1"/>
                </a:solidFill>
              </a:rPr>
              <a:t>.</a:t>
            </a:r>
          </a:p>
          <a:p>
            <a:pPr lvl="2"/>
            <a:r>
              <a:rPr lang="ru-RU" sz="2000" dirty="0">
                <a:solidFill>
                  <a:schemeClr val="tx1"/>
                </a:solidFill>
              </a:rPr>
              <a:t>Доступные цены.</a:t>
            </a:r>
          </a:p>
          <a:p>
            <a:pPr lvl="2"/>
            <a:r>
              <a:rPr lang="ru-RU" sz="2000" dirty="0">
                <a:solidFill>
                  <a:schemeClr val="tx1"/>
                </a:solidFill>
              </a:rPr>
              <a:t>Педагоги из профильных институтов.</a:t>
            </a:r>
          </a:p>
          <a:p>
            <a:pPr lvl="2"/>
            <a:endParaRPr lang="ru-RU" sz="2000" dirty="0">
              <a:solidFill>
                <a:schemeClr val="tx1"/>
              </a:solidFill>
            </a:endParaRPr>
          </a:p>
          <a:p>
            <a:pPr lvl="2"/>
            <a:endParaRPr lang="ru-RU" dirty="0">
              <a:solidFill>
                <a:schemeClr val="tx1"/>
              </a:solidFill>
            </a:endParaRPr>
          </a:p>
          <a:p>
            <a:pPr lvl="2"/>
            <a:endParaRPr lang="ru-RU" dirty="0">
              <a:solidFill>
                <a:schemeClr val="tx1"/>
              </a:solidFill>
            </a:endParaRPr>
          </a:p>
          <a:p>
            <a:pPr lvl="2"/>
            <a:endParaRPr lang="ru-RU" dirty="0">
              <a:solidFill>
                <a:schemeClr val="tx1"/>
              </a:solidFill>
            </a:endParaRPr>
          </a:p>
          <a:p>
            <a:pPr lvl="1"/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0C6CF5-EF1F-444A-BE5F-DC82FF71BE3E}"/>
              </a:ext>
            </a:extLst>
          </p:cNvPr>
          <p:cNvSpPr txBox="1"/>
          <p:nvPr/>
        </p:nvSpPr>
        <p:spPr>
          <a:xfrm>
            <a:off x="5699760" y="2121162"/>
            <a:ext cx="6096000" cy="32008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1" indent="0" algn="ctr">
              <a:buNone/>
            </a:pPr>
            <a:r>
              <a:rPr lang="ru-RU" sz="2600" b="1" dirty="0"/>
              <a:t>Ученики: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ru-RU" sz="2200" dirty="0"/>
              <a:t>Игровая форма.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ru-RU" sz="2200" dirty="0"/>
              <a:t>Живое общение с педагогом.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ru-RU" sz="2200" dirty="0"/>
              <a:t>Проверка уроков.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ru-RU" sz="2200" dirty="0"/>
              <a:t>Оценки.</a:t>
            </a:r>
            <a:endParaRPr lang="en-US" sz="2200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ru-RU" sz="2200" dirty="0"/>
              <a:t>Система поощрений: баллы, которые можно потратить на услуги или товары партнеров.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ru-RU" sz="2200" dirty="0"/>
              <a:t>Дух соперничества.</a:t>
            </a:r>
            <a:endParaRPr lang="en-US" sz="2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ED4714-EAA8-4EBC-AA74-DD22144494F2}"/>
              </a:ext>
            </a:extLst>
          </p:cNvPr>
          <p:cNvSpPr txBox="1"/>
          <p:nvPr/>
        </p:nvSpPr>
        <p:spPr>
          <a:xfrm>
            <a:off x="2438400" y="1506022"/>
            <a:ext cx="89916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3000" dirty="0"/>
              <a:t>В возрастной группе учеников две группы клиентов:</a:t>
            </a:r>
          </a:p>
        </p:txBody>
      </p:sp>
    </p:spTree>
    <p:extLst>
      <p:ext uri="{BB962C8B-B14F-4D97-AF65-F5344CB8AC3E}">
        <p14:creationId xmlns:p14="http://schemas.microsoft.com/office/powerpoint/2010/main" val="21286795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9B347B1-122E-46F6-AFED-2AE27AF5A2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Интересы возрастных групп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FACEC2CD-F2E7-4559-A53E-221451B834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50526" cy="1325562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ru-RU" sz="3000" b="1" dirty="0">
                <a:solidFill>
                  <a:schemeClr val="tx1"/>
                </a:solidFill>
              </a:rPr>
              <a:t>Студенты старших курсов или выпускники:</a:t>
            </a:r>
          </a:p>
          <a:p>
            <a:r>
              <a:rPr lang="ru-RU" sz="3000" dirty="0">
                <a:solidFill>
                  <a:schemeClr val="tx1"/>
                </a:solidFill>
              </a:rPr>
              <a:t>Причины продолжать учиться:</a:t>
            </a:r>
          </a:p>
          <a:p>
            <a:pPr lvl="1"/>
            <a:r>
              <a:rPr lang="ru-RU" sz="3000" dirty="0">
                <a:solidFill>
                  <a:schemeClr val="tx1"/>
                </a:solidFill>
              </a:rPr>
              <a:t>Получить знания.</a:t>
            </a:r>
          </a:p>
          <a:p>
            <a:pPr lvl="1"/>
            <a:r>
              <a:rPr lang="ru-RU" sz="3000" dirty="0">
                <a:solidFill>
                  <a:schemeClr val="tx1"/>
                </a:solidFill>
              </a:rPr>
              <a:t>Очень важный стимул - найти работу.</a:t>
            </a:r>
          </a:p>
          <a:p>
            <a:pPr lvl="1"/>
            <a:r>
              <a:rPr lang="ru-RU" sz="3000" dirty="0">
                <a:solidFill>
                  <a:schemeClr val="tx1"/>
                </a:solidFill>
              </a:rPr>
              <a:t>Дополнительный плюс – финансовая заинтересованность.</a:t>
            </a:r>
          </a:p>
        </p:txBody>
      </p:sp>
    </p:spTree>
    <p:extLst>
      <p:ext uri="{BB962C8B-B14F-4D97-AF65-F5344CB8AC3E}">
        <p14:creationId xmlns:p14="http://schemas.microsoft.com/office/powerpoint/2010/main" val="41985968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704E85-D4C1-43B1-909F-758DCE0D48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Почему прекращают учиться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B5DAFAB-D704-4342-9AE8-7032237D15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2286001"/>
            <a:ext cx="10178322" cy="2697483"/>
          </a:xfrm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tx1"/>
                </a:solidFill>
              </a:rPr>
              <a:t>Тяжело.</a:t>
            </a:r>
          </a:p>
          <a:p>
            <a:r>
              <a:rPr lang="ru-RU" dirty="0">
                <a:solidFill>
                  <a:schemeClr val="tx1"/>
                </a:solidFill>
              </a:rPr>
              <a:t>Не подошел учитель.</a:t>
            </a:r>
          </a:p>
          <a:p>
            <a:r>
              <a:rPr lang="ru-RU" dirty="0">
                <a:solidFill>
                  <a:schemeClr val="tx1"/>
                </a:solidFill>
              </a:rPr>
              <a:t>Не подходит подача материала.</a:t>
            </a:r>
          </a:p>
          <a:p>
            <a:r>
              <a:rPr lang="ru-RU" dirty="0">
                <a:solidFill>
                  <a:schemeClr val="tx1"/>
                </a:solidFill>
              </a:rPr>
              <a:t>Отсутствие личной заинтересованности ученика.</a:t>
            </a:r>
          </a:p>
          <a:p>
            <a:r>
              <a:rPr lang="ru-RU" dirty="0">
                <a:solidFill>
                  <a:schemeClr val="tx1"/>
                </a:solidFill>
              </a:rPr>
              <a:t>«Выгорел».</a:t>
            </a:r>
          </a:p>
          <a:p>
            <a:r>
              <a:rPr lang="ru-RU" dirty="0">
                <a:solidFill>
                  <a:schemeClr val="tx1"/>
                </a:solidFill>
              </a:rPr>
              <a:t>Нет времени.</a:t>
            </a:r>
          </a:p>
        </p:txBody>
      </p:sp>
      <p:sp>
        <p:nvSpPr>
          <p:cNvPr id="4" name="Объект 2">
            <a:extLst>
              <a:ext uri="{FF2B5EF4-FFF2-40B4-BE49-F238E27FC236}">
                <a16:creationId xmlns:a16="http://schemas.microsoft.com/office/drawing/2014/main" id="{F54702D8-670B-4279-B0EE-DFA14893EECA}"/>
              </a:ext>
            </a:extLst>
          </p:cNvPr>
          <p:cNvSpPr txBox="1">
            <a:spLocks/>
          </p:cNvSpPr>
          <p:nvPr/>
        </p:nvSpPr>
        <p:spPr>
          <a:xfrm>
            <a:off x="1114518" y="5227321"/>
            <a:ext cx="10178322" cy="10972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sz="2500" dirty="0">
                <a:solidFill>
                  <a:schemeClr val="tx1"/>
                </a:solidFill>
              </a:rPr>
              <a:t>Все это приводи к тому, что у студента появляется желание оставить учебу и он находит массу причин для этого!</a:t>
            </a:r>
          </a:p>
        </p:txBody>
      </p:sp>
    </p:spTree>
    <p:extLst>
      <p:ext uri="{BB962C8B-B14F-4D97-AF65-F5344CB8AC3E}">
        <p14:creationId xmlns:p14="http://schemas.microsoft.com/office/powerpoint/2010/main" val="32417636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36F3263-2694-4C9E-8842-0EA28D3F85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Посмотрим на все группы сразу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38D20CE-84E7-4340-8772-085AEA7F28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6839" y="3095384"/>
            <a:ext cx="10178322" cy="3593591"/>
          </a:xfrm>
        </p:spPr>
        <p:txBody>
          <a:bodyPr>
            <a:normAutofit fontScale="85000" lnSpcReduction="10000"/>
          </a:bodyPr>
          <a:lstStyle/>
          <a:p>
            <a:r>
              <a:rPr lang="ru-RU" dirty="0">
                <a:solidFill>
                  <a:schemeClr val="tx1"/>
                </a:solidFill>
              </a:rPr>
              <a:t>Подача материала должна подаваться в </a:t>
            </a:r>
            <a:r>
              <a:rPr lang="ru-RU" b="1" dirty="0">
                <a:solidFill>
                  <a:schemeClr val="tx1"/>
                </a:solidFill>
              </a:rPr>
              <a:t>доступной форме </a:t>
            </a:r>
            <a:r>
              <a:rPr lang="ru-RU" dirty="0">
                <a:solidFill>
                  <a:schemeClr val="tx1"/>
                </a:solidFill>
              </a:rPr>
              <a:t>– система рекомендаций и хорошо продуманная методика. Материал должен подходить студенту.</a:t>
            </a:r>
          </a:p>
          <a:p>
            <a:r>
              <a:rPr lang="ru-RU" dirty="0">
                <a:solidFill>
                  <a:schemeClr val="tx1"/>
                </a:solidFill>
              </a:rPr>
              <a:t>Должен быть </a:t>
            </a:r>
            <a:r>
              <a:rPr lang="ru-RU" b="1" dirty="0" err="1">
                <a:solidFill>
                  <a:schemeClr val="tx1"/>
                </a:solidFill>
              </a:rPr>
              <a:t>таймпомощник</a:t>
            </a:r>
            <a:r>
              <a:rPr lang="ru-RU" dirty="0">
                <a:solidFill>
                  <a:schemeClr val="tx1"/>
                </a:solidFill>
              </a:rPr>
              <a:t> – робот, который будет помогать правильно распределить время с использованием различных психологических подходов (</a:t>
            </a:r>
            <a:r>
              <a:rPr lang="en-US" dirty="0">
                <a:solidFill>
                  <a:schemeClr val="tx1"/>
                </a:solidFill>
              </a:rPr>
              <a:t>tomato </a:t>
            </a:r>
            <a:r>
              <a:rPr lang="ru-RU" dirty="0">
                <a:solidFill>
                  <a:schemeClr val="tx1"/>
                </a:solidFill>
              </a:rPr>
              <a:t> и так далее)</a:t>
            </a:r>
          </a:p>
          <a:p>
            <a:r>
              <a:rPr lang="ru-RU" dirty="0">
                <a:solidFill>
                  <a:schemeClr val="tx1"/>
                </a:solidFill>
              </a:rPr>
              <a:t>Система </a:t>
            </a:r>
            <a:r>
              <a:rPr lang="ru-RU" b="1" dirty="0">
                <a:solidFill>
                  <a:schemeClr val="tx1"/>
                </a:solidFill>
              </a:rPr>
              <a:t>поощрений</a:t>
            </a:r>
            <a:r>
              <a:rPr lang="ru-RU" dirty="0">
                <a:solidFill>
                  <a:schemeClr val="tx1"/>
                </a:solidFill>
              </a:rPr>
              <a:t> – баллы не только за оценки, но и за различную активность на сайте. И БАЛЛЫ должны тратиться не только на учебу, но и на услуги партнеров (например, отдых, туризм и так далее).</a:t>
            </a:r>
          </a:p>
          <a:p>
            <a:r>
              <a:rPr lang="ru-RU" b="1" dirty="0">
                <a:solidFill>
                  <a:schemeClr val="tx1"/>
                </a:solidFill>
              </a:rPr>
              <a:t>Соревнования</a:t>
            </a:r>
            <a:r>
              <a:rPr lang="ru-RU" dirty="0">
                <a:solidFill>
                  <a:schemeClr val="tx1"/>
                </a:solidFill>
              </a:rPr>
              <a:t> для студентов и возможность получить доступы в закрытые разделы при выполнении некоторых задач.</a:t>
            </a:r>
          </a:p>
          <a:p>
            <a:r>
              <a:rPr lang="ru-RU" b="1" dirty="0">
                <a:solidFill>
                  <a:schemeClr val="tx1"/>
                </a:solidFill>
              </a:rPr>
              <a:t>Поиск талантов</a:t>
            </a:r>
            <a:r>
              <a:rPr lang="ru-RU" dirty="0">
                <a:solidFill>
                  <a:schemeClr val="tx1"/>
                </a:solidFill>
              </a:rPr>
              <a:t>: на всегда отличники двигатели прогрессы. Часто троечники становятся мотивированными и очень успешными.</a:t>
            </a:r>
          </a:p>
          <a:p>
            <a:r>
              <a:rPr lang="ru-RU" b="1" dirty="0">
                <a:solidFill>
                  <a:schemeClr val="tx1"/>
                </a:solidFill>
              </a:rPr>
              <a:t>Социальная сеть школы </a:t>
            </a:r>
            <a:r>
              <a:rPr lang="ru-RU" dirty="0">
                <a:solidFill>
                  <a:schemeClr val="tx1"/>
                </a:solidFill>
              </a:rPr>
              <a:t>для возможности общение между студентам с, возможно, закрытым доступом.</a:t>
            </a:r>
          </a:p>
          <a:p>
            <a:endParaRPr lang="ru-RU" dirty="0">
              <a:solidFill>
                <a:schemeClr val="tx1"/>
              </a:solidFill>
            </a:endParaRPr>
          </a:p>
          <a:p>
            <a:endParaRPr lang="ru-RU" dirty="0">
              <a:solidFill>
                <a:schemeClr val="tx1"/>
              </a:solidFill>
            </a:endParaRPr>
          </a:p>
          <a:p>
            <a:endParaRPr lang="ru-RU" dirty="0">
              <a:solidFill>
                <a:schemeClr val="tx1"/>
              </a:solidFill>
            </a:endParaRPr>
          </a:p>
          <a:p>
            <a:endParaRPr lang="ru-RU" dirty="0">
              <a:solidFill>
                <a:schemeClr val="tx1"/>
              </a:solidFill>
            </a:endParaRPr>
          </a:p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" name="Объект 5">
            <a:extLst>
              <a:ext uri="{FF2B5EF4-FFF2-40B4-BE49-F238E27FC236}">
                <a16:creationId xmlns:a16="http://schemas.microsoft.com/office/drawing/2014/main" id="{487DB203-8412-402D-B659-22E2DEA7010E}"/>
              </a:ext>
            </a:extLst>
          </p:cNvPr>
          <p:cNvSpPr txBox="1">
            <a:spLocks/>
          </p:cNvSpPr>
          <p:nvPr/>
        </p:nvSpPr>
        <p:spPr>
          <a:xfrm>
            <a:off x="820709" y="1128451"/>
            <a:ext cx="10364452" cy="11701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dirty="0">
                <a:solidFill>
                  <a:schemeClr val="tx1"/>
                </a:solidFill>
              </a:rPr>
              <a:t>Что мотивирует:</a:t>
            </a:r>
          </a:p>
          <a:p>
            <a:r>
              <a:rPr lang="ru-RU" dirty="0" err="1">
                <a:solidFill>
                  <a:schemeClr val="tx1"/>
                </a:solidFill>
              </a:rPr>
              <a:t>Attention</a:t>
            </a:r>
            <a:r>
              <a:rPr lang="ru-RU" dirty="0">
                <a:solidFill>
                  <a:schemeClr val="tx1"/>
                </a:solidFill>
              </a:rPr>
              <a:t>, </a:t>
            </a:r>
            <a:r>
              <a:rPr lang="ru-RU" dirty="0" err="1">
                <a:solidFill>
                  <a:schemeClr val="tx1"/>
                </a:solidFill>
              </a:rPr>
              <a:t>Relevance</a:t>
            </a:r>
            <a:r>
              <a:rPr lang="ru-RU" dirty="0">
                <a:solidFill>
                  <a:schemeClr val="tx1"/>
                </a:solidFill>
              </a:rPr>
              <a:t>, </a:t>
            </a:r>
            <a:r>
              <a:rPr lang="ru-RU" dirty="0" err="1">
                <a:solidFill>
                  <a:schemeClr val="tx1"/>
                </a:solidFill>
              </a:rPr>
              <a:t>Confidence</a:t>
            </a:r>
            <a:r>
              <a:rPr lang="ru-RU" dirty="0">
                <a:solidFill>
                  <a:schemeClr val="tx1"/>
                </a:solidFill>
              </a:rPr>
              <a:t>, </a:t>
            </a:r>
            <a:r>
              <a:rPr lang="ru-RU" dirty="0" err="1">
                <a:solidFill>
                  <a:schemeClr val="tx1"/>
                </a:solidFill>
              </a:rPr>
              <a:t>Satisfaction</a:t>
            </a:r>
            <a:r>
              <a:rPr lang="ru-RU" dirty="0">
                <a:solidFill>
                  <a:schemeClr val="tx1"/>
                </a:solidFill>
              </a:rPr>
              <a:t> (внимание, соответствие, уверенность и удовлетворённость. Именно эти критерии определяют, будет ли ученик мотивирован).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FD12B1-97DC-443C-A483-DCBBD3CACEE9}"/>
              </a:ext>
            </a:extLst>
          </p:cNvPr>
          <p:cNvSpPr txBox="1"/>
          <p:nvPr/>
        </p:nvSpPr>
        <p:spPr>
          <a:xfrm>
            <a:off x="2331720" y="2564900"/>
            <a:ext cx="75285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ru-RU" b="1" dirty="0"/>
              <a:t>Комплексно. А что делать, чтобы студенты продолжали учиться?</a:t>
            </a:r>
          </a:p>
        </p:txBody>
      </p:sp>
    </p:spTree>
    <p:extLst>
      <p:ext uri="{BB962C8B-B14F-4D97-AF65-F5344CB8AC3E}">
        <p14:creationId xmlns:p14="http://schemas.microsoft.com/office/powerpoint/2010/main" val="729623016"/>
      </p:ext>
    </p:extLst>
  </p:cSld>
  <p:clrMapOvr>
    <a:masterClrMapping/>
  </p:clrMapOvr>
</p:sld>
</file>

<file path=ppt/theme/theme1.xml><?xml version="1.0" encoding="utf-8"?>
<a:theme xmlns:a="http://schemas.openxmlformats.org/drawingml/2006/main" name="Эмблема">
  <a:themeElements>
    <a:clrScheme name="Эмблема">
      <a:dk1>
        <a:sysClr val="windowText" lastClr="000000"/>
      </a:dk1>
      <a:lt1>
        <a:sysClr val="window" lastClr="FFFFFF"/>
      </a:lt1>
      <a:dk2>
        <a:srgbClr val="2A1A00"/>
      </a:dk2>
      <a:lt2>
        <a:srgbClr val="F3F3F2"/>
      </a:lt2>
      <a:accent1>
        <a:srgbClr val="F8B323"/>
      </a:accent1>
      <a:accent2>
        <a:srgbClr val="656A59"/>
      </a:accent2>
      <a:accent3>
        <a:srgbClr val="46B2B5"/>
      </a:accent3>
      <a:accent4>
        <a:srgbClr val="8CAA7E"/>
      </a:accent4>
      <a:accent5>
        <a:srgbClr val="D36F68"/>
      </a:accent5>
      <a:accent6>
        <a:srgbClr val="826276"/>
      </a:accent6>
      <a:hlink>
        <a:srgbClr val="46B2B5"/>
      </a:hlink>
      <a:folHlink>
        <a:srgbClr val="A46694"/>
      </a:folHlink>
    </a:clrScheme>
    <a:fontScheme name="Эмблема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Эмблема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771EA782-DFA6-45B1-AEA3-661F1715B31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TM10001106[[fn=Эмблема]]</Template>
  <TotalTime>455</TotalTime>
  <Words>850</Words>
  <Application>Microsoft Office PowerPoint</Application>
  <PresentationFormat>Широкоэкранный</PresentationFormat>
  <Paragraphs>133</Paragraphs>
  <Slides>18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9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18</vt:i4>
      </vt:variant>
    </vt:vector>
  </HeadingPairs>
  <TitlesOfParts>
    <vt:vector size="28" baseType="lpstr">
      <vt:lpstr>Aharoni</vt:lpstr>
      <vt:lpstr>-apple-system</vt:lpstr>
      <vt:lpstr>Arial</vt:lpstr>
      <vt:lpstr>Corbel</vt:lpstr>
      <vt:lpstr>DIN Pro</vt:lpstr>
      <vt:lpstr>Gill Sans MT</vt:lpstr>
      <vt:lpstr>Impact</vt:lpstr>
      <vt:lpstr>Roboto</vt:lpstr>
      <vt:lpstr>Times New Roman</vt:lpstr>
      <vt:lpstr>Эмблема</vt:lpstr>
      <vt:lpstr>Проект ПСЕВДОЛ  команда 38 (igepard) </vt:lpstr>
      <vt:lpstr>Проблема - Задача</vt:lpstr>
      <vt:lpstr>2020 год</vt:lpstr>
      <vt:lpstr>Целевая аудитория и цели обучения</vt:lpstr>
      <vt:lpstr>Интересы возрастных групп</vt:lpstr>
      <vt:lpstr>Интересы возрастных групп</vt:lpstr>
      <vt:lpstr>Интересы возрастных групп</vt:lpstr>
      <vt:lpstr>Почему прекращают учиться</vt:lpstr>
      <vt:lpstr>Посмотрим на все группы сразу</vt:lpstr>
      <vt:lpstr>Какая цель обучения</vt:lpstr>
      <vt:lpstr>Что часто пугает при устройстве на работу</vt:lpstr>
      <vt:lpstr>Научить собеседованию</vt:lpstr>
      <vt:lpstr>Модель</vt:lpstr>
      <vt:lpstr>Презентация PowerPoint</vt:lpstr>
      <vt:lpstr>Что мы хотим добиться</vt:lpstr>
      <vt:lpstr>Проблемы и решение</vt:lpstr>
      <vt:lpstr>Проблемы и решение</vt:lpstr>
      <vt:lpstr>Спасибо за внимание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Denis Akatov</dc:creator>
  <cp:lastModifiedBy>Denis Akatov</cp:lastModifiedBy>
  <cp:revision>39</cp:revision>
  <dcterms:created xsi:type="dcterms:W3CDTF">2021-05-21T19:39:52Z</dcterms:created>
  <dcterms:modified xsi:type="dcterms:W3CDTF">2021-05-23T00:28:47Z</dcterms:modified>
</cp:coreProperties>
</file>